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51" d="100"/>
          <a:sy n="51" d="100"/>
        </p:scale>
        <p:origin x="-99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4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3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EF87-FAC0-4785-BC00-9BBF143B563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FC7E-60B5-40A8-BF84-CF43AA6E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fair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382" y="2668944"/>
            <a:ext cx="7527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Berlin Sans FB" panose="020E0602020502020306" pitchFamily="34" charset="0"/>
              </a:rPr>
              <a:t>Multiplication</a:t>
            </a:r>
            <a:r>
              <a:rPr lang="en-US" sz="5400" dirty="0"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en-US" sz="3200" dirty="0">
                <a:latin typeface="Berlin Sans FB" panose="020E0602020502020306" pitchFamily="34" charset="0"/>
              </a:rPr>
              <a:t>using arrays </a:t>
            </a:r>
          </a:p>
        </p:txBody>
      </p:sp>
    </p:spTree>
    <p:extLst>
      <p:ext uri="{BB962C8B-B14F-4D97-AF65-F5344CB8AC3E}">
        <p14:creationId xmlns:p14="http://schemas.microsoft.com/office/powerpoint/2010/main" val="49523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circu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01" y="235393"/>
            <a:ext cx="6541875" cy="40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835" y="4585253"/>
            <a:ext cx="8322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Berlin Sans FB" panose="020E0602020502020306" pitchFamily="34" charset="0"/>
              </a:rPr>
              <a:t>Let’s have a go!</a:t>
            </a:r>
          </a:p>
        </p:txBody>
      </p:sp>
    </p:spTree>
    <p:extLst>
      <p:ext uri="{BB962C8B-B14F-4D97-AF65-F5344CB8AC3E}">
        <p14:creationId xmlns:p14="http://schemas.microsoft.com/office/powerpoint/2010/main" val="368213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2 x 4 = ___</a:t>
            </a:r>
          </a:p>
        </p:txBody>
      </p:sp>
      <p:pic>
        <p:nvPicPr>
          <p:cNvPr id="3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4" y="2305642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1987826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261" y="2162796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</p:spTree>
    <p:extLst>
      <p:ext uri="{BB962C8B-B14F-4D97-AF65-F5344CB8AC3E}">
        <p14:creationId xmlns:p14="http://schemas.microsoft.com/office/powerpoint/2010/main" val="262860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3 x 4 = ___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892413" y="1868971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3839" y="2043941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  <p:pic>
        <p:nvPicPr>
          <p:cNvPr id="17410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8" y="1919080"/>
            <a:ext cx="2019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3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4 x 5 = ___</a:t>
            </a:r>
          </a:p>
        </p:txBody>
      </p:sp>
      <p:pic>
        <p:nvPicPr>
          <p:cNvPr id="3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4" y="2305642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1987826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261" y="2162796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</p:spTree>
    <p:extLst>
      <p:ext uri="{BB962C8B-B14F-4D97-AF65-F5344CB8AC3E}">
        <p14:creationId xmlns:p14="http://schemas.microsoft.com/office/powerpoint/2010/main" val="97825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5 x 2 = ___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892413" y="1868971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3839" y="2043941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  <p:pic>
        <p:nvPicPr>
          <p:cNvPr id="17410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8" y="1919080"/>
            <a:ext cx="2019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7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5 x 4 = ___</a:t>
            </a:r>
          </a:p>
        </p:txBody>
      </p:sp>
      <p:pic>
        <p:nvPicPr>
          <p:cNvPr id="3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4" y="2305642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1987826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261" y="2162796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</p:spTree>
    <p:extLst>
      <p:ext uri="{BB962C8B-B14F-4D97-AF65-F5344CB8AC3E}">
        <p14:creationId xmlns:p14="http://schemas.microsoft.com/office/powerpoint/2010/main" val="317455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6 x 3 = ___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892413" y="1868971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3839" y="2043941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  <p:pic>
        <p:nvPicPr>
          <p:cNvPr id="17410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8" y="1919080"/>
            <a:ext cx="2019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0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7 x 5 = ___</a:t>
            </a:r>
          </a:p>
        </p:txBody>
      </p:sp>
      <p:pic>
        <p:nvPicPr>
          <p:cNvPr id="3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24" y="2305642"/>
            <a:ext cx="31242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516835" y="1987826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261" y="2162796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</p:spTree>
    <p:extLst>
      <p:ext uri="{BB962C8B-B14F-4D97-AF65-F5344CB8AC3E}">
        <p14:creationId xmlns:p14="http://schemas.microsoft.com/office/powerpoint/2010/main" val="3344002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2939083" y="410818"/>
            <a:ext cx="3265834" cy="11396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5 x 6 = ___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892413" y="1868971"/>
            <a:ext cx="4625008" cy="438646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3839" y="2043941"/>
            <a:ext cx="400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Draw your working out in this box!</a:t>
            </a:r>
          </a:p>
        </p:txBody>
      </p:sp>
      <p:pic>
        <p:nvPicPr>
          <p:cNvPr id="17410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18" y="1919080"/>
            <a:ext cx="2019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81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96" t="23592" r="17730" b="76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9444" y="132521"/>
            <a:ext cx="169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Berlin Sans FB" panose="020E0602020502020306" pitchFamily="34" charset="0"/>
              </a:rPr>
              <a:t>Arrays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61391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826" y="1192696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1.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382" y="1220880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2  x  5  = ____</a:t>
            </a:r>
          </a:p>
        </p:txBody>
      </p:sp>
      <p:sp>
        <p:nvSpPr>
          <p:cNvPr id="9" name="Oval 8"/>
          <p:cNvSpPr/>
          <p:nvPr/>
        </p:nvSpPr>
        <p:spPr>
          <a:xfrm>
            <a:off x="3604592" y="1192696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02158" y="1192696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04592" y="1683026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02158" y="1683026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04592" y="2173356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02158" y="2173356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04592" y="2663686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02158" y="2663686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1342" y="694105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88908" y="694105"/>
            <a:ext cx="397566" cy="4903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7443" y="3245766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2.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391" y="3205678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2  x  3  = 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442" y="3830541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3.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1390" y="3790453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3  x  4  = 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442" y="4357093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4.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390" y="4317005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3  x  5  = 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7441" y="4828694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5.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1389" y="4788606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3  x  6  = ____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66791" y="1224523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6.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10739" y="1184435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4  x  3  = ____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53538" y="1765213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7.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7486" y="1725125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4  x  4  = ____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53537" y="2349988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8.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7485" y="2309900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3  x  3  =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3537" y="2876540"/>
            <a:ext cx="49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9.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7485" y="2836452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2  x  2  = ____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0" y="3348141"/>
            <a:ext cx="95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Berlin Sans FB" panose="020E0602020502020306" pitchFamily="34" charset="0"/>
              </a:rPr>
              <a:t>10.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97484" y="3308053"/>
            <a:ext cx="255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0"/>
              </a:rPr>
              <a:t> 7  x  6  = ____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61139" y="1653915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 5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46556" y="163298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 2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50" y="4159286"/>
            <a:ext cx="1879477" cy="25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397484" y="3947779"/>
            <a:ext cx="2557670" cy="2502448"/>
          </a:xfrm>
          <a:prstGeom prst="wedgeEllipseCallout">
            <a:avLst>
              <a:gd name="adj1" fmla="val -74342"/>
              <a:gd name="adj2" fmla="val -5751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When you have finished your worksheet, work out these multiplication questions drawing the arrays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match with help.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2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unfair them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504" y="1659285"/>
            <a:ext cx="72754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Berlin Sans FB" panose="020E0602020502020306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Solve one-step problems involving multiplication by calculating the answer using arrays. </a:t>
            </a:r>
            <a:endParaRPr lang="en-US" sz="32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200" dirty="0">
              <a:latin typeface="Berlin Sans FB" panose="020E0602020502020306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I can solve multiplication problems using arrays. </a:t>
            </a:r>
          </a:p>
        </p:txBody>
      </p:sp>
    </p:spTree>
    <p:extLst>
      <p:ext uri="{BB962C8B-B14F-4D97-AF65-F5344CB8AC3E}">
        <p14:creationId xmlns:p14="http://schemas.microsoft.com/office/powerpoint/2010/main" val="67269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grass hill background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061"/>
            <a:ext cx="9144000" cy="50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2264727"/>
            <a:ext cx="5270638" cy="42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/>
          <p:cNvSpPr/>
          <p:nvPr/>
        </p:nvSpPr>
        <p:spPr>
          <a:xfrm>
            <a:off x="4704522" y="642033"/>
            <a:ext cx="3432313" cy="2875722"/>
          </a:xfrm>
          <a:prstGeom prst="wedgeEllipseCallout">
            <a:avLst>
              <a:gd name="adj1" fmla="val -63952"/>
              <a:gd name="adj2" fmla="val 76325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Today we will learn how to solve multiplication problems using the array method!</a:t>
            </a:r>
          </a:p>
        </p:txBody>
      </p:sp>
    </p:spTree>
    <p:extLst>
      <p:ext uri="{BB962C8B-B14F-4D97-AF65-F5344CB8AC3E}">
        <p14:creationId xmlns:p14="http://schemas.microsoft.com/office/powerpoint/2010/main" val="333566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grass hill backgroun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279"/>
            <a:ext cx="9144000" cy="36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7" y="1299542"/>
            <a:ext cx="1752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/>
          <p:cNvSpPr/>
          <p:nvPr/>
        </p:nvSpPr>
        <p:spPr>
          <a:xfrm>
            <a:off x="2133599" y="180149"/>
            <a:ext cx="3498574" cy="2079762"/>
          </a:xfrm>
          <a:prstGeom prst="cloudCallout">
            <a:avLst>
              <a:gd name="adj1" fmla="val -58712"/>
              <a:gd name="adj2" fmla="val 7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Let’s see all the words we need to use when solving multiplication problems. 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215270" y="2080591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Lots </a:t>
            </a:r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of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777158" y="3021496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Times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632172" y="3710195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multiply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683564" y="4452316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Sets of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844207" y="424276"/>
            <a:ext cx="2398643" cy="94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groups of </a:t>
            </a:r>
          </a:p>
        </p:txBody>
      </p:sp>
    </p:spTree>
    <p:extLst>
      <p:ext uri="{BB962C8B-B14F-4D97-AF65-F5344CB8AC3E}">
        <p14:creationId xmlns:p14="http://schemas.microsoft.com/office/powerpoint/2010/main" val="128602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937"/>
            <a:ext cx="9144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circus clip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circus clipart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05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/>
          <p:cNvSpPr/>
          <p:nvPr/>
        </p:nvSpPr>
        <p:spPr>
          <a:xfrm>
            <a:off x="2652090" y="334169"/>
            <a:ext cx="3755336" cy="1219200"/>
          </a:xfrm>
          <a:prstGeom prst="wedgeEllipseCallout">
            <a:avLst>
              <a:gd name="adj1" fmla="val -94304"/>
              <a:gd name="adj2" fmla="val 538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rlin Sans FB" panose="020E0602020502020306" pitchFamily="34" charset="0"/>
              </a:rPr>
              <a:t>What Math symbols do you think we will be using today for multiplication? Point!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8365" y="1553369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5836" y="2939653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7426" y="4483972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2090" y="1743908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4490" y="4579672"/>
            <a:ext cx="1298713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latin typeface="Berlin Sans FB" panose="020E0602020502020306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5956" y="4834829"/>
            <a:ext cx="795780" cy="59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76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937"/>
            <a:ext cx="9144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7" y="2690190"/>
            <a:ext cx="3807313" cy="38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/>
          <p:cNvSpPr/>
          <p:nvPr/>
        </p:nvSpPr>
        <p:spPr>
          <a:xfrm>
            <a:off x="583095" y="295307"/>
            <a:ext cx="2835965" cy="1577009"/>
          </a:xfrm>
          <a:prstGeom prst="wedgeEllipseCallout">
            <a:avLst>
              <a:gd name="adj1" fmla="val 11410"/>
              <a:gd name="adj2" fmla="val 17762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How do we solve problems using the array method?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767262" y="1612549"/>
            <a:ext cx="2462834" cy="86508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2 x 3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4554" y="721426"/>
            <a:ext cx="48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Let’s try and solve this…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4554" y="2685808"/>
            <a:ext cx="5329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erlin Sans FB" panose="020E0602020502020306" pitchFamily="34" charset="0"/>
              </a:rPr>
              <a:t>What is the first number?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2</a:t>
            </a:r>
          </a:p>
          <a:p>
            <a:pPr algn="ctr"/>
            <a:r>
              <a:rPr lang="en-US" sz="3600" dirty="0">
                <a:latin typeface="Berlin Sans FB" panose="020E0602020502020306" pitchFamily="34" charset="0"/>
              </a:rPr>
              <a:t>We draw 2 circles. 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06773" y="5191274"/>
            <a:ext cx="945460" cy="75157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030322" y="5191274"/>
            <a:ext cx="945460" cy="751577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5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109"/>
            <a:ext cx="9144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7" y="2690190"/>
            <a:ext cx="3807313" cy="38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5130" y="333687"/>
            <a:ext cx="79254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erlin Sans FB" panose="020E0602020502020306" pitchFamily="34" charset="0"/>
              </a:rPr>
              <a:t>Now what is the second number? </a:t>
            </a:r>
            <a:r>
              <a:rPr lang="en-US" sz="4400" dirty="0">
                <a:solidFill>
                  <a:srgbClr val="FF0000"/>
                </a:solidFill>
                <a:latin typeface="Berlin Sans FB" panose="020E0602020502020306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3600" dirty="0">
                <a:latin typeface="Berlin Sans FB" panose="020E0602020502020306" pitchFamily="34" charset="0"/>
              </a:rPr>
              <a:t>So draw circles at the bottom to have 3 groups of 2. 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82882" y="2822993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03534" y="2822993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82882" y="3595536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03534" y="3595536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82882" y="4354109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03534" y="4354109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/>
          <p:cNvSpPr/>
          <p:nvPr/>
        </p:nvSpPr>
        <p:spPr>
          <a:xfrm rot="16200000">
            <a:off x="7103684" y="4942542"/>
            <a:ext cx="860976" cy="237276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erlin Sans FB" panose="020E0602020502020306" pitchFamily="34" charset="0"/>
              </a:rPr>
              <a:t>Then </a:t>
            </a:r>
          </a:p>
        </p:txBody>
      </p:sp>
    </p:spTree>
    <p:extLst>
      <p:ext uri="{BB962C8B-B14F-4D97-AF65-F5344CB8AC3E}">
        <p14:creationId xmlns:p14="http://schemas.microsoft.com/office/powerpoint/2010/main" val="123355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5" y="4325937"/>
            <a:ext cx="9144000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circu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7" y="2690190"/>
            <a:ext cx="3807313" cy="38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054384" y="1430236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7180" y="4216306"/>
            <a:ext cx="453721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Berlin Sans FB" panose="020E0602020502020306" pitchFamily="34" charset="0"/>
              </a:rPr>
              <a:t>Now add all the circles together to find the answer! </a:t>
            </a:r>
            <a:r>
              <a:rPr lang="en-US" sz="6000" dirty="0">
                <a:solidFill>
                  <a:srgbClr val="FF0000"/>
                </a:solidFill>
                <a:latin typeface="Berlin Sans FB" panose="020E0602020502020306" pitchFamily="34" charset="0"/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75036" y="1430236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54384" y="2202779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75036" y="2202779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54384" y="2961352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75036" y="2961352"/>
            <a:ext cx="710751" cy="67253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088291" y="1258956"/>
            <a:ext cx="14974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818821" y="1292086"/>
            <a:ext cx="0" cy="2341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87953" y="611193"/>
            <a:ext cx="5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43012" y="2102766"/>
            <a:ext cx="5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rlin Sans FB" panose="020E0602020502020306" pitchFamily="34" charset="0"/>
              </a:rPr>
              <a:t>3</a:t>
            </a:r>
          </a:p>
        </p:txBody>
      </p:sp>
      <p:sp>
        <p:nvSpPr>
          <p:cNvPr id="8" name="Speech Bubble: Oval 7"/>
          <p:cNvSpPr/>
          <p:nvPr/>
        </p:nvSpPr>
        <p:spPr>
          <a:xfrm>
            <a:off x="861391" y="185530"/>
            <a:ext cx="2584174" cy="2017249"/>
          </a:xfrm>
          <a:prstGeom prst="wedgeEllipseCallout">
            <a:avLst>
              <a:gd name="adj1" fmla="val 4295"/>
              <a:gd name="adj2" fmla="val 1321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erlin Sans FB" panose="020E0602020502020306" pitchFamily="34" charset="0"/>
              </a:rPr>
              <a:t>Remember to draw the circles carefully!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7145933" y="2202779"/>
            <a:ext cx="1580347" cy="6687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2 x 3 = ___</a:t>
            </a:r>
          </a:p>
        </p:txBody>
      </p:sp>
      <p:sp>
        <p:nvSpPr>
          <p:cNvPr id="23" name="Speech Bubble: Oval 22"/>
          <p:cNvSpPr/>
          <p:nvPr/>
        </p:nvSpPr>
        <p:spPr>
          <a:xfrm>
            <a:off x="861391" y="145774"/>
            <a:ext cx="2584174" cy="2017249"/>
          </a:xfrm>
          <a:prstGeom prst="wedgeEllipseCallout">
            <a:avLst>
              <a:gd name="adj1" fmla="val 4295"/>
              <a:gd name="adj2" fmla="val 1321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erlin Sans FB" panose="020E0602020502020306" pitchFamily="34" charset="0"/>
              </a:rPr>
              <a:t>Remember to draw the circles carefully!</a:t>
            </a:r>
          </a:p>
        </p:txBody>
      </p:sp>
    </p:spTree>
    <p:extLst>
      <p:ext uri="{BB962C8B-B14F-4D97-AF65-F5344CB8AC3E}">
        <p14:creationId xmlns:p14="http://schemas.microsoft.com/office/powerpoint/2010/main" val="26389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ircu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55" y="1405558"/>
            <a:ext cx="2571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0697" y="397996"/>
            <a:ext cx="5728799" cy="50618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Berlin Sans FB" panose="020E0602020502020306" pitchFamily="34" charset="0"/>
              </a:rPr>
              <a:t>This is a list of what you need to do when trying to work out the answer:</a:t>
            </a:r>
            <a:br>
              <a:rPr lang="en-US" dirty="0">
                <a:latin typeface="Berlin Sans FB" panose="020E0602020502020306" pitchFamily="34" charset="0"/>
              </a:rPr>
            </a:br>
            <a:r>
              <a:rPr lang="en-US" sz="2800" dirty="0">
                <a:latin typeface="Berlin Sans FB" panose="020E0602020502020306" pitchFamily="34" charset="0"/>
              </a:rPr>
              <a:t/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1. </a:t>
            </a:r>
            <a:r>
              <a:rPr lang="en-US" sz="2800" dirty="0">
                <a:latin typeface="Berlin Sans FB" panose="020E0602020502020306" pitchFamily="34" charset="0"/>
              </a:rPr>
              <a:t>Look at the first number and draw circles!</a:t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latin typeface="Berlin Sans FB" panose="020E0602020502020306" pitchFamily="34" charset="0"/>
              </a:rPr>
              <a:t/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2. </a:t>
            </a:r>
            <a:r>
              <a:rPr lang="en-US" sz="2800" dirty="0">
                <a:latin typeface="Berlin Sans FB" panose="020E0602020502020306" pitchFamily="34" charset="0"/>
              </a:rPr>
              <a:t>look at the second number and draw the remaining circles to show ‘groups of’. </a:t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latin typeface="Berlin Sans FB" panose="020E0602020502020306" pitchFamily="34" charset="0"/>
              </a:rPr>
              <a:t/>
            </a:r>
            <a:br>
              <a:rPr lang="en-US" sz="2800" dirty="0">
                <a:latin typeface="Berlin Sans FB" panose="020E0602020502020306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3. </a:t>
            </a:r>
            <a:r>
              <a:rPr lang="en-US" sz="2800" dirty="0">
                <a:latin typeface="Berlin Sans FB" panose="020E0602020502020306" pitchFamily="34" charset="0"/>
              </a:rPr>
              <a:t>add all the small circles together to get the answer. 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399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Hafiza Islam</dc:creator>
  <cp:lastModifiedBy>Kelly, Shannon</cp:lastModifiedBy>
  <cp:revision>7</cp:revision>
  <dcterms:created xsi:type="dcterms:W3CDTF">2017-05-22T22:06:06Z</dcterms:created>
  <dcterms:modified xsi:type="dcterms:W3CDTF">2020-04-20T20:38:07Z</dcterms:modified>
</cp:coreProperties>
</file>